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9894584-AB1D-4FF7-BB59-6984D2339C76}" type="datetimeFigureOut">
              <a:rPr lang="en-US" smtClean="0"/>
              <a:t>7/23/2013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6084169-A4CE-4C10-8DCA-C135B06AE85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94584-AB1D-4FF7-BB59-6984D2339C76}"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94584-AB1D-4FF7-BB59-6984D2339C76}"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94584-AB1D-4FF7-BB59-6984D2339C76}"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9894584-AB1D-4FF7-BB59-6984D2339C76}"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84169-A4CE-4C10-8DCA-C135B06AE85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94584-AB1D-4FF7-BB59-6984D2339C76}"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9894584-AB1D-4FF7-BB59-6984D2339C76}" type="datetimeFigureOut">
              <a:rPr lang="en-US" smtClean="0"/>
              <a:t>7/23/2013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9894584-AB1D-4FF7-BB59-6984D2339C76}" type="datetimeFigureOut">
              <a:rPr lang="en-US" smtClean="0"/>
              <a:t>7/23/2013</a:t>
            </a:fld>
            <a:endParaRPr lang="en-US"/>
          </a:p>
        </p:txBody>
      </p:sp>
      <p:sp>
        <p:nvSpPr>
          <p:cNvPr id="8" name="Slide Number Placeholder 7"/>
          <p:cNvSpPr>
            <a:spLocks noGrp="1"/>
          </p:cNvSpPr>
          <p:nvPr>
            <p:ph type="sldNum" sz="quarter" idx="11"/>
          </p:nvPr>
        </p:nvSpPr>
        <p:spPr/>
        <p:txBody>
          <a:bodyPr/>
          <a:lstStyle/>
          <a:p>
            <a:fld id="{56084169-A4CE-4C10-8DCA-C135B06AE85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94584-AB1D-4FF7-BB59-6984D2339C76}" type="datetimeFigureOut">
              <a:rPr lang="en-US" smtClean="0"/>
              <a:t>7/23/2013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94584-AB1D-4FF7-BB59-6984D2339C76}"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6084169-A4CE-4C10-8DCA-C135B06AE8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9894584-AB1D-4FF7-BB59-6984D2339C76}"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84169-A4CE-4C10-8DCA-C135B06AE8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9894584-AB1D-4FF7-BB59-6984D2339C76}" type="datetimeFigureOut">
              <a:rPr lang="en-US" smtClean="0"/>
              <a:t>7/23/2013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6084169-A4CE-4C10-8DCA-C135B06AE85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7" y="-76200"/>
            <a:ext cx="10544096" cy="6934200"/>
          </a:xfrm>
          <a:prstGeom prst="rect">
            <a:avLst/>
          </a:prstGeom>
        </p:spPr>
      </p:pic>
      <p:sp>
        <p:nvSpPr>
          <p:cNvPr id="2" name="Title 1"/>
          <p:cNvSpPr>
            <a:spLocks noGrp="1"/>
          </p:cNvSpPr>
          <p:nvPr>
            <p:ph type="ctrTitle"/>
          </p:nvPr>
        </p:nvSpPr>
        <p:spPr>
          <a:xfrm>
            <a:off x="2971800" y="4343400"/>
            <a:ext cx="6480048" cy="2301240"/>
          </a:xfrm>
        </p:spPr>
        <p:txBody>
          <a:bodyPr/>
          <a:lstStyle/>
          <a:p>
            <a:pPr algn="l"/>
            <a:r>
              <a:rPr lang="en-US" dirty="0" smtClean="0">
                <a:solidFill>
                  <a:schemeClr val="tx1"/>
                </a:solidFill>
              </a:rPr>
              <a:t>The Constitutional Convention – Philadelphia, 1787</a:t>
            </a:r>
            <a:endParaRPr lang="en-US" dirty="0">
              <a:solidFill>
                <a:schemeClr val="tx1"/>
              </a:solidFill>
            </a:endParaRPr>
          </a:p>
        </p:txBody>
      </p:sp>
      <p:sp>
        <p:nvSpPr>
          <p:cNvPr id="3" name="Subtitle 2"/>
          <p:cNvSpPr>
            <a:spLocks noGrp="1"/>
          </p:cNvSpPr>
          <p:nvPr>
            <p:ph type="subTitle" idx="1"/>
          </p:nvPr>
        </p:nvSpPr>
        <p:spPr>
          <a:xfrm>
            <a:off x="381000" y="457200"/>
            <a:ext cx="6480048" cy="588788"/>
          </a:xfrm>
        </p:spPr>
        <p:txBody>
          <a:bodyPr/>
          <a:lstStyle/>
          <a:p>
            <a:pPr algn="l"/>
            <a:r>
              <a:rPr lang="en-US" dirty="0" smtClean="0"/>
              <a:t>A New Government for the United States of America</a:t>
            </a:r>
            <a:endParaRPr lang="en-US" dirty="0"/>
          </a:p>
        </p:txBody>
      </p:sp>
    </p:spTree>
    <p:extLst>
      <p:ext uri="{BB962C8B-B14F-4D97-AF65-F5344CB8AC3E}">
        <p14:creationId xmlns:p14="http://schemas.microsoft.com/office/powerpoint/2010/main" val="1869470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1">
                    <a:lumMod val="75000"/>
                  </a:schemeClr>
                </a:solidFill>
                <a:latin typeface="Arabic Typesetting" pitchFamily="66" charset="-78"/>
                <a:cs typeface="Arabic Typesetting" pitchFamily="66" charset="-78"/>
              </a:rPr>
              <a:t>The Three-Fifth Compromise</a:t>
            </a:r>
            <a:endParaRPr lang="en-US" u="sng" dirty="0">
              <a:solidFill>
                <a:schemeClr val="accent1">
                  <a:lumMod val="75000"/>
                </a:schemeClr>
              </a:solidFill>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r>
              <a:rPr lang="en-US" dirty="0" smtClean="0">
                <a:latin typeface="Arabic Typesetting" pitchFamily="66" charset="-78"/>
                <a:cs typeface="Arabic Typesetting" pitchFamily="66" charset="-78"/>
              </a:rPr>
              <a:t>Southern states were outnumbered in terms of their population, and insisted on the three-fifths compromise.  Even though enslaved men and women were not given any citizenship or voting rights, they would count as three-fifths of a person in terms of representation in the House of Representatives.  Therefore, a state where a half a million enslaved people were held in bondage would have over 300,000 people added to its population when it came time to assign representatives in Congress</a:t>
            </a:r>
            <a:r>
              <a:rPr lang="en-US" dirty="0" smtClean="0"/>
              <a:t>. </a:t>
            </a:r>
            <a:endParaRPr lang="en-US" dirty="0"/>
          </a:p>
        </p:txBody>
      </p:sp>
    </p:spTree>
    <p:extLst>
      <p:ext uri="{BB962C8B-B14F-4D97-AF65-F5344CB8AC3E}">
        <p14:creationId xmlns:p14="http://schemas.microsoft.com/office/powerpoint/2010/main" val="1689884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1">
                    <a:lumMod val="75000"/>
                  </a:schemeClr>
                </a:solidFill>
                <a:latin typeface="Arabic Typesetting" pitchFamily="66" charset="-78"/>
                <a:cs typeface="Arabic Typesetting" pitchFamily="66" charset="-78"/>
              </a:rPr>
              <a:t>The Electoral College</a:t>
            </a:r>
            <a:endParaRPr lang="en-US" u="sng" dirty="0">
              <a:solidFill>
                <a:schemeClr val="accent1">
                  <a:lumMod val="75000"/>
                </a:schemeClr>
              </a:solidFill>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marL="36576" indent="0">
              <a:buNone/>
            </a:pPr>
            <a:r>
              <a:rPr lang="en-US" dirty="0" smtClean="0">
                <a:latin typeface="Arabic Typesetting" pitchFamily="66" charset="-78"/>
                <a:cs typeface="Arabic Typesetting" pitchFamily="66" charset="-78"/>
              </a:rPr>
              <a:t>The direct vote of the people did not – and still does not – elect the President of the United States.  Instead, the general election is held in order to select “Electors” who are appointed by the parties.  After the general election takes place, the Electoral College votes in order to select the President of the United States.  Remember, the Founding Fathers feared too much democracy!</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52994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457200"/>
            <a:ext cx="3053868" cy="1253808"/>
          </a:xfrm>
        </p:spPr>
        <p:txBody>
          <a:bodyPr>
            <a:normAutofit/>
          </a:bodyPr>
          <a:lstStyle/>
          <a:p>
            <a:r>
              <a:rPr lang="en-US" sz="2800" dirty="0" smtClean="0">
                <a:latin typeface="Arabic Typesetting" pitchFamily="66" charset="-78"/>
                <a:cs typeface="Arabic Typesetting" pitchFamily="66" charset="-78"/>
              </a:rPr>
              <a:t>The Founding Fathers Exceeding Their Authority…</a:t>
            </a:r>
            <a:endParaRPr lang="en-US" sz="2800" dirty="0">
              <a:latin typeface="Arabic Typesetting" pitchFamily="66" charset="-78"/>
              <a:cs typeface="Arabic Typesetting" pitchFamily="66" charset="-78"/>
            </a:endParaRPr>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9122" b="9122"/>
          <a:stretch>
            <a:fillRect/>
          </a:stretch>
        </p:blipFill>
        <p:spPr/>
      </p:pic>
      <p:sp>
        <p:nvSpPr>
          <p:cNvPr id="3" name="Content Placeholder 2"/>
          <p:cNvSpPr>
            <a:spLocks noGrp="1"/>
          </p:cNvSpPr>
          <p:nvPr>
            <p:ph type="body" sz="half" idx="2"/>
          </p:nvPr>
        </p:nvSpPr>
        <p:spPr>
          <a:xfrm>
            <a:off x="5638800" y="1752600"/>
            <a:ext cx="3053866" cy="3909647"/>
          </a:xfrm>
        </p:spPr>
        <p:txBody>
          <a:bodyPr>
            <a:normAutofit/>
          </a:bodyPr>
          <a:lstStyle/>
          <a:p>
            <a:r>
              <a:rPr lang="en-US" sz="2000" dirty="0" smtClean="0">
                <a:latin typeface="Arabic Typesetting" pitchFamily="66" charset="-78"/>
                <a:cs typeface="Arabic Typesetting" pitchFamily="66" charset="-78"/>
              </a:rPr>
              <a:t>When individuals like Washington, Alexander Hamilton, and James Madison called for a Constitutional Convention in 1787, their stated goal was simply to amend the Articles of Confederation.  Any more ambitious goal would have been viewed as a threat to liberty.  They met “for the sole and express purpose of revising the Articles of Confederation.”  Very quickly however, they determined to replace the entire system of government. </a:t>
            </a:r>
            <a:endParaRPr lang="en-US" sz="2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239271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457200"/>
            <a:ext cx="3053868" cy="1253808"/>
          </a:xfrm>
        </p:spPr>
        <p:txBody>
          <a:bodyPr>
            <a:normAutofit/>
          </a:bodyPr>
          <a:lstStyle/>
          <a:p>
            <a:r>
              <a:rPr lang="en-US" sz="3200" dirty="0" smtClean="0">
                <a:latin typeface="Arabic Typesetting" pitchFamily="66" charset="-78"/>
                <a:cs typeface="Arabic Typesetting" pitchFamily="66" charset="-78"/>
              </a:rPr>
              <a:t>Montesquieu</a:t>
            </a:r>
            <a:endParaRPr lang="en-US" sz="3200" dirty="0">
              <a:latin typeface="Arabic Typesetting" pitchFamily="66" charset="-78"/>
              <a:cs typeface="Arabic Typesetting" pitchFamily="66" charset="-78"/>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8333" b="8333"/>
          <a:stretch>
            <a:fillRect/>
          </a:stretch>
        </p:blipFill>
        <p:spPr/>
      </p:pic>
      <p:sp>
        <p:nvSpPr>
          <p:cNvPr id="4" name="Text Placeholder 3"/>
          <p:cNvSpPr>
            <a:spLocks noGrp="1"/>
          </p:cNvSpPr>
          <p:nvPr>
            <p:ph type="body" sz="half" idx="2"/>
          </p:nvPr>
        </p:nvSpPr>
        <p:spPr>
          <a:xfrm>
            <a:off x="5556734" y="1600200"/>
            <a:ext cx="3053866" cy="4062047"/>
          </a:xfrm>
        </p:spPr>
        <p:txBody>
          <a:bodyPr>
            <a:noAutofit/>
          </a:bodyPr>
          <a:lstStyle/>
          <a:p>
            <a:r>
              <a:rPr lang="en-US" sz="2000" dirty="0" smtClean="0">
                <a:latin typeface="Arabic Typesetting" pitchFamily="66" charset="-78"/>
                <a:cs typeface="Arabic Typesetting" pitchFamily="66" charset="-78"/>
              </a:rPr>
              <a:t>The French political philosopher Montesquieu believed that a republic could only work on a small scale – and that vast geographic regions like the United States were unlikely to create a successful republic.  Yet, the Founding Fathers heartily adopted his plan to divide the powers of government between three branches.  They took it a step farther, though, by also dividing power between the national and the state governments.  This idea – dividing and limiting the power of government – was very important to the Founders, who jealously guarded their rights!</a:t>
            </a:r>
            <a:endParaRPr lang="en-US" sz="2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276113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Arabic Typesetting" pitchFamily="66" charset="-78"/>
                <a:cs typeface="Arabic Typesetting" pitchFamily="66" charset="-78"/>
              </a:rPr>
              <a:t>George Washington </a:t>
            </a:r>
            <a:endParaRPr lang="en-US" sz="3600" dirty="0">
              <a:latin typeface="Arabic Typesetting" pitchFamily="66" charset="-78"/>
              <a:cs typeface="Arabic Typesetting" pitchFamily="66" charset="-78"/>
            </a:endParaRPr>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9122" b="9122"/>
          <a:stretch>
            <a:fillRect/>
          </a:stretch>
        </p:blipFill>
        <p:spPr/>
      </p:pic>
      <p:sp>
        <p:nvSpPr>
          <p:cNvPr id="4" name="Text Placeholder 3"/>
          <p:cNvSpPr>
            <a:spLocks noGrp="1"/>
          </p:cNvSpPr>
          <p:nvPr>
            <p:ph type="body" sz="half" idx="2"/>
          </p:nvPr>
        </p:nvSpPr>
        <p:spPr/>
        <p:txBody>
          <a:bodyPr>
            <a:normAutofit lnSpcReduction="10000"/>
          </a:bodyPr>
          <a:lstStyle/>
          <a:p>
            <a:r>
              <a:rPr lang="en-US" sz="2000" dirty="0" smtClean="0">
                <a:latin typeface="Arabic Typesetting" pitchFamily="66" charset="-78"/>
                <a:cs typeface="Arabic Typesetting" pitchFamily="66" charset="-78"/>
              </a:rPr>
              <a:t>Because the Founding Fathers were venturing into “extra-legal” – or, revolutionary territory, by replacing the Articles of Confederation – they needed as much credibility as possible.  George Washington’s willingness to participate in the process lent them all of the credibility that they needed to be successful</a:t>
            </a:r>
            <a:r>
              <a:rPr lang="en-US" dirty="0" smtClean="0"/>
              <a:t>!</a:t>
            </a:r>
            <a:endParaRPr lang="en-US" dirty="0"/>
          </a:p>
        </p:txBody>
      </p:sp>
    </p:spTree>
    <p:extLst>
      <p:ext uri="{BB962C8B-B14F-4D97-AF65-F5344CB8AC3E}">
        <p14:creationId xmlns:p14="http://schemas.microsoft.com/office/powerpoint/2010/main" val="1661028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0"/>
            <a:ext cx="7239000" cy="391778"/>
          </a:xfrm>
        </p:spPr>
        <p:txBody>
          <a:bodyPr>
            <a:normAutofit fontScale="90000"/>
          </a:bodyPr>
          <a:lstStyle/>
          <a:p>
            <a:r>
              <a:rPr lang="en-US" sz="3600" dirty="0" smtClean="0">
                <a:latin typeface="Arabic Typesetting" pitchFamily="66" charset="-78"/>
                <a:cs typeface="Arabic Typesetting" pitchFamily="66" charset="-78"/>
              </a:rPr>
              <a:t>Secrecy at the Convention in Philadelphia</a:t>
            </a:r>
            <a:r>
              <a:rPr lang="en-US" dirty="0" smtClean="0"/>
              <a:t>.</a:t>
            </a:r>
            <a:endParaRPr lang="en-US" dirty="0"/>
          </a:p>
        </p:txBody>
      </p:sp>
      <p:sp>
        <p:nvSpPr>
          <p:cNvPr id="7" name="Text Placeholder 6"/>
          <p:cNvSpPr>
            <a:spLocks noGrp="1"/>
          </p:cNvSpPr>
          <p:nvPr>
            <p:ph type="body" idx="2"/>
          </p:nvPr>
        </p:nvSpPr>
        <p:spPr>
          <a:xfrm>
            <a:off x="152400" y="533400"/>
            <a:ext cx="8610600" cy="914400"/>
          </a:xfrm>
        </p:spPr>
        <p:txBody>
          <a:bodyPr>
            <a:noAutofit/>
          </a:bodyPr>
          <a:lstStyle/>
          <a:p>
            <a:r>
              <a:rPr lang="en-US" sz="2000" dirty="0" smtClean="0">
                <a:latin typeface="Arabic Typesetting" pitchFamily="66" charset="-78"/>
                <a:cs typeface="Arabic Typesetting" pitchFamily="66" charset="-78"/>
              </a:rPr>
              <a:t>Secrecy was maintained throughout the proceedings for three main reasons.  First of all, what the Founding Fathers were doing was illegal!  Secondly, they wanted to be able to speak their mind freely – that is, brainstorm – without being accountable for their ideas.  Finally, many representatives would be forced to betray the interests of their states for the good of the nation, and no one wanted to be exposed as a traitor to the interests of their state. </a:t>
            </a:r>
            <a:endParaRPr lang="en-US" sz="2000" dirty="0">
              <a:latin typeface="Arabic Typesetting" pitchFamily="66" charset="-78"/>
              <a:cs typeface="Arabic Typesetting" pitchFamily="66" charset="-78"/>
            </a:endParaRP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14400" y="1981200"/>
            <a:ext cx="6934200" cy="4560194"/>
          </a:xfrm>
        </p:spPr>
      </p:pic>
    </p:spTree>
    <p:extLst>
      <p:ext uri="{BB962C8B-B14F-4D97-AF65-F5344CB8AC3E}">
        <p14:creationId xmlns:p14="http://schemas.microsoft.com/office/powerpoint/2010/main" val="2626253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86400" y="228600"/>
            <a:ext cx="3053868" cy="1664117"/>
          </a:xfrm>
        </p:spPr>
        <p:txBody>
          <a:bodyPr>
            <a:noAutofit/>
          </a:bodyPr>
          <a:lstStyle/>
          <a:p>
            <a:r>
              <a:rPr lang="en-US" sz="3600" dirty="0" smtClean="0">
                <a:latin typeface="Arabic Typesetting" pitchFamily="66" charset="-78"/>
                <a:cs typeface="Arabic Typesetting" pitchFamily="66" charset="-78"/>
              </a:rPr>
              <a:t>James Madison, “The Father of the Constitution”</a:t>
            </a:r>
            <a:endParaRPr lang="en-US" sz="3600" dirty="0">
              <a:latin typeface="Arabic Typesetting" pitchFamily="66" charset="-78"/>
              <a:cs typeface="Arabic Typesetting" pitchFamily="66" charset="-78"/>
            </a:endParaRP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9073" b="9073"/>
          <a:stretch>
            <a:fillRect/>
          </a:stretch>
        </p:blipFill>
        <p:spPr/>
      </p:pic>
      <p:sp>
        <p:nvSpPr>
          <p:cNvPr id="7" name="Text Placeholder 6"/>
          <p:cNvSpPr>
            <a:spLocks noGrp="1"/>
          </p:cNvSpPr>
          <p:nvPr>
            <p:ph type="body" sz="half" idx="2"/>
          </p:nvPr>
        </p:nvSpPr>
        <p:spPr>
          <a:xfrm>
            <a:off x="5486400" y="1752600"/>
            <a:ext cx="3352800" cy="3909647"/>
          </a:xfrm>
        </p:spPr>
        <p:txBody>
          <a:bodyPr>
            <a:noAutofit/>
          </a:bodyPr>
          <a:lstStyle/>
          <a:p>
            <a:r>
              <a:rPr lang="en-US" sz="2000" dirty="0" smtClean="0">
                <a:latin typeface="Arabic Typesetting" pitchFamily="66" charset="-78"/>
                <a:cs typeface="Arabic Typesetting" pitchFamily="66" charset="-78"/>
              </a:rPr>
              <a:t>James Madison is known as the “Father of the Constitution” for two reasons.  First, he kept very detailed notes of the deliberations which took place at the Convention.  But more importantly, he was the author of the Virginia Plan.  The Virginia Plan proposed a government with three branches – executive, judicial, and legislative.  The Congress in Madison’s plan would consist of two legislatures, the Senate and the House of  Representatives.  In both houses of Congress, Madison proposed that representation should be based on the population of the states.  This would favor large, populous states like Virginia.</a:t>
            </a:r>
            <a:endParaRPr lang="en-US" sz="2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471888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85528"/>
            <a:ext cx="5257800" cy="730250"/>
          </a:xfrm>
        </p:spPr>
        <p:txBody>
          <a:bodyPr>
            <a:noAutofit/>
          </a:bodyPr>
          <a:lstStyle/>
          <a:p>
            <a:r>
              <a:rPr lang="en-US" sz="3200" dirty="0" smtClean="0">
                <a:latin typeface="Arabic Typesetting" pitchFamily="66" charset="-78"/>
                <a:cs typeface="Arabic Typesetting" pitchFamily="66" charset="-78"/>
              </a:rPr>
              <a:t>The International Slave Trade and New England Commerce</a:t>
            </a:r>
            <a:endParaRPr lang="en-US" sz="3200" dirty="0">
              <a:latin typeface="Arabic Typesetting" pitchFamily="66" charset="-78"/>
              <a:cs typeface="Arabic Typesetting" pitchFamily="66" charset="-78"/>
            </a:endParaRPr>
          </a:p>
        </p:txBody>
      </p:sp>
      <p:sp>
        <p:nvSpPr>
          <p:cNvPr id="7" name="Text Placeholder 6"/>
          <p:cNvSpPr>
            <a:spLocks noGrp="1"/>
          </p:cNvSpPr>
          <p:nvPr>
            <p:ph type="body" idx="2"/>
          </p:nvPr>
        </p:nvSpPr>
        <p:spPr>
          <a:xfrm>
            <a:off x="457200" y="214424"/>
            <a:ext cx="7620000" cy="914400"/>
          </a:xfrm>
        </p:spPr>
        <p:txBody>
          <a:bodyPr>
            <a:normAutofit fontScale="85000" lnSpcReduction="20000"/>
          </a:bodyPr>
          <a:lstStyle/>
          <a:p>
            <a:r>
              <a:rPr lang="en-US" sz="2000" dirty="0" smtClean="0">
                <a:latin typeface="Arabic Typesetting" pitchFamily="66" charset="-78"/>
                <a:cs typeface="Arabic Typesetting" pitchFamily="66" charset="-78"/>
              </a:rPr>
              <a:t>Although most of the Founding Fathers found slavery to be reprehensible, many were willing to allow it to persist if it meant the Southern States would join the Union and the shipbuilding trade could profit from the slave trade.  As a result, a compromise was brokered, allowing the Congress broad powers to regulate commerce – as long as the international slave trade could not be outlawed before 1808.  </a:t>
            </a:r>
            <a:endParaRPr lang="en-US" sz="2000" dirty="0">
              <a:latin typeface="Arabic Typesetting" pitchFamily="66" charset="-78"/>
              <a:cs typeface="Arabic Typesetting" pitchFamily="66" charset="-78"/>
            </a:endParaRPr>
          </a:p>
        </p:txBody>
      </p:sp>
      <p:pic>
        <p:nvPicPr>
          <p:cNvPr id="2" name="Content Placeholder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667000" y="2209800"/>
            <a:ext cx="3624384" cy="3810000"/>
          </a:xfrm>
        </p:spPr>
      </p:pic>
    </p:spTree>
    <p:extLst>
      <p:ext uri="{BB962C8B-B14F-4D97-AF65-F5344CB8AC3E}">
        <p14:creationId xmlns:p14="http://schemas.microsoft.com/office/powerpoint/2010/main" val="783725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solidFill>
                  <a:schemeClr val="accent1">
                    <a:lumMod val="75000"/>
                  </a:schemeClr>
                </a:solidFill>
                <a:latin typeface="Arabic Typesetting" pitchFamily="66" charset="-78"/>
                <a:cs typeface="Arabic Typesetting" pitchFamily="66" charset="-78"/>
              </a:rPr>
              <a:t>The New Jersey Plan</a:t>
            </a:r>
            <a:endParaRPr lang="en-US" u="sng" dirty="0">
              <a:solidFill>
                <a:schemeClr val="accent1">
                  <a:lumMod val="75000"/>
                </a:schemeClr>
              </a:solidFill>
              <a:latin typeface="Arabic Typesetting" pitchFamily="66" charset="-78"/>
              <a:cs typeface="Arabic Typesetting" pitchFamily="66" charset="-78"/>
            </a:endParaRPr>
          </a:p>
        </p:txBody>
      </p:sp>
      <p:sp>
        <p:nvSpPr>
          <p:cNvPr id="6" name="Content Placeholder 5"/>
          <p:cNvSpPr>
            <a:spLocks noGrp="1"/>
          </p:cNvSpPr>
          <p:nvPr>
            <p:ph idx="1"/>
          </p:nvPr>
        </p:nvSpPr>
        <p:spPr/>
        <p:txBody>
          <a:bodyPr>
            <a:normAutofit/>
          </a:bodyPr>
          <a:lstStyle/>
          <a:p>
            <a:r>
              <a:rPr lang="en-US" sz="4000" dirty="0" smtClean="0">
                <a:latin typeface="Arabic Typesetting" pitchFamily="66" charset="-78"/>
                <a:cs typeface="Arabic Typesetting" pitchFamily="66" charset="-78"/>
              </a:rPr>
              <a:t>Although today we think of New Jersey as a densely populated state, back in the 18</a:t>
            </a:r>
            <a:r>
              <a:rPr lang="en-US" sz="4000" baseline="30000" dirty="0" smtClean="0">
                <a:latin typeface="Arabic Typesetting" pitchFamily="66" charset="-78"/>
                <a:cs typeface="Arabic Typesetting" pitchFamily="66" charset="-78"/>
              </a:rPr>
              <a:t>th</a:t>
            </a:r>
            <a:r>
              <a:rPr lang="en-US" sz="4000" dirty="0" smtClean="0">
                <a:latin typeface="Arabic Typesetting" pitchFamily="66" charset="-78"/>
                <a:cs typeface="Arabic Typesetting" pitchFamily="66" charset="-78"/>
              </a:rPr>
              <a:t> Century, it was considered a small state. </a:t>
            </a:r>
          </a:p>
          <a:p>
            <a:r>
              <a:rPr lang="en-US" sz="4000" dirty="0" smtClean="0">
                <a:latin typeface="Arabic Typesetting" pitchFamily="66" charset="-78"/>
                <a:cs typeface="Arabic Typesetting" pitchFamily="66" charset="-78"/>
              </a:rPr>
              <a:t>The New Jersey Plan would have created a legislature of two houses which would have awarded representation equally among the states.</a:t>
            </a:r>
            <a:endParaRPr lang="en-US" sz="4000" dirty="0">
              <a:latin typeface="Arabic Typesetting" pitchFamily="66" charset="-78"/>
              <a:cs typeface="Arabic Typesetting" pitchFamily="66" charset="-78"/>
            </a:endParaRPr>
          </a:p>
        </p:txBody>
      </p:sp>
    </p:spTree>
    <p:extLst>
      <p:ext uri="{BB962C8B-B14F-4D97-AF65-F5344CB8AC3E}">
        <p14:creationId xmlns:p14="http://schemas.microsoft.com/office/powerpoint/2010/main" val="173360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1">
                    <a:lumMod val="75000"/>
                  </a:schemeClr>
                </a:solidFill>
                <a:latin typeface="Arabic Typesetting" pitchFamily="66" charset="-78"/>
                <a:cs typeface="Arabic Typesetting" pitchFamily="66" charset="-78"/>
              </a:rPr>
              <a:t>The Great Compromise</a:t>
            </a:r>
            <a:endParaRPr lang="en-US" u="sng" dirty="0">
              <a:solidFill>
                <a:schemeClr val="accent1">
                  <a:lumMod val="75000"/>
                </a:schemeClr>
              </a:solidFill>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r>
              <a:rPr lang="en-US" dirty="0" smtClean="0">
                <a:latin typeface="Arabic Typesetting" pitchFamily="66" charset="-78"/>
                <a:cs typeface="Arabic Typesetting" pitchFamily="66" charset="-78"/>
              </a:rPr>
              <a:t>The Great Compromise was an agreement between advocates of the Virginia Plan and advocates of the New Jersey Plan which was brokered by Roger Sherman.  It created the current Congress of the United States.  In the Senate, all states are represented equally: two senators a piece.  In the House of Representatives, states are awarded representation based on their populations, so California has over 50 representatives, while sparsely populated Wyoming has only one.</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685884223"/>
      </p:ext>
    </p:extLst>
  </p:cSld>
  <p:clrMapOvr>
    <a:masterClrMapping/>
  </p:clrMapOvr>
</p:sld>
</file>

<file path=ppt/theme/theme1.xml><?xml version="1.0" encoding="utf-8"?>
<a:theme xmlns:a="http://schemas.openxmlformats.org/drawingml/2006/main" name="Techn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46</TotalTime>
  <Words>849</Words>
  <Application>Microsoft Office PowerPoint</Application>
  <PresentationFormat>On-screen Show (4:3)</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The Constitutional Convention – Philadelphia, 1787</vt:lpstr>
      <vt:lpstr>The Founding Fathers Exceeding Their Authority…</vt:lpstr>
      <vt:lpstr>Montesquieu</vt:lpstr>
      <vt:lpstr>George Washington </vt:lpstr>
      <vt:lpstr>Secrecy at the Convention in Philadelphia.</vt:lpstr>
      <vt:lpstr>James Madison, “The Father of the Constitution”</vt:lpstr>
      <vt:lpstr>The International Slave Trade and New England Commerce</vt:lpstr>
      <vt:lpstr>The New Jersey Plan</vt:lpstr>
      <vt:lpstr>The Great Compromise</vt:lpstr>
      <vt:lpstr>The Three-Fifth Compromise</vt:lpstr>
      <vt:lpstr>The Electoral College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Constitutional Convention – Philadelphia, 1787</dc:title>
  <dc:creator>Adam</dc:creator>
  <cp:lastModifiedBy>Adam Henry</cp:lastModifiedBy>
  <cp:revision>6</cp:revision>
  <dcterms:created xsi:type="dcterms:W3CDTF">2013-07-23T11:22:34Z</dcterms:created>
  <dcterms:modified xsi:type="dcterms:W3CDTF">2013-07-23T12:57:12Z</dcterms:modified>
</cp:coreProperties>
</file>